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70" r:id="rId6"/>
    <p:sldId id="269" r:id="rId7"/>
    <p:sldId id="260" r:id="rId8"/>
    <p:sldId id="272" r:id="rId9"/>
    <p:sldId id="262" r:id="rId10"/>
    <p:sldId id="261" r:id="rId11"/>
    <p:sldId id="263" r:id="rId12"/>
    <p:sldId id="264" r:id="rId13"/>
    <p:sldId id="265" r:id="rId14"/>
    <p:sldId id="266" r:id="rId15"/>
    <p:sldId id="267" r:id="rId16"/>
    <p:sldId id="273" r:id="rId17"/>
    <p:sldId id="271" r:id="rId18"/>
    <p:sldId id="274" r:id="rId19"/>
    <p:sldId id="275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p4>
</file>

<file path=ppt/media/media17.m4a>
</file>

<file path=ppt/media/media18.mp4>
</file>

<file path=ppt/media/media19.m4a>
</file>

<file path=ppt/media/media2.m4a>
</file>

<file path=ppt/media/media20.mp4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9C416A-F926-433E-A929-F8357FB77580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DE5E58-92B3-4620-92A7-99C787AEBB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0185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6020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10449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6855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93420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118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30657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9035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63374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155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000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6870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7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240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886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878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892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265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E3023BA-9D16-492C-9760-5804DB57CB32}" type="datetimeFigureOut">
              <a:rPr lang="en-US" smtClean="0"/>
              <a:t>12/21/2018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0E37A45-9EAD-4940-BA5E-CE0204E841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44688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hyperlink" Target="https://twitter.com/daniel_kukiela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7.m4a"/><Relationship Id="rId7" Type="http://schemas.openxmlformats.org/officeDocument/2006/relationships/image" Target="../media/image1.png"/><Relationship Id="rId2" Type="http://schemas.openxmlformats.org/officeDocument/2006/relationships/video" Target="../media/media16.mp4"/><Relationship Id="rId1" Type="http://schemas.microsoft.com/office/2007/relationships/media" Target="../media/media16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7.m4a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media" Target="../media/media19.m4a"/><Relationship Id="rId7" Type="http://schemas.openxmlformats.org/officeDocument/2006/relationships/image" Target="../media/image1.png"/><Relationship Id="rId2" Type="http://schemas.openxmlformats.org/officeDocument/2006/relationships/video" Target="../media/media18.mp4"/><Relationship Id="rId1" Type="http://schemas.microsoft.com/office/2007/relationships/media" Target="../media/media18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9.m4a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media" Target="../media/media21.m4a"/><Relationship Id="rId7" Type="http://schemas.openxmlformats.org/officeDocument/2006/relationships/image" Target="../media/image1.png"/><Relationship Id="rId2" Type="http://schemas.openxmlformats.org/officeDocument/2006/relationships/video" Target="../media/media20.mp4"/><Relationship Id="rId1" Type="http://schemas.microsoft.com/office/2007/relationships/media" Target="../media/media20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1.m4a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B88142C-D3C4-43DC-A844-A7D9ECB0F5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8CEEDF-9054-4F54-9CD0-3EEDFCE647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3" y="639762"/>
            <a:ext cx="4781147" cy="5574771"/>
          </a:xfrm>
        </p:spPr>
        <p:txBody>
          <a:bodyPr anchor="ctr">
            <a:normAutofit/>
          </a:bodyPr>
          <a:lstStyle/>
          <a:p>
            <a:pPr algn="r"/>
            <a:r>
              <a:rPr lang="en-GB" sz="5200"/>
              <a:t>IKT442</a:t>
            </a:r>
            <a:endParaRPr lang="en-US" sz="52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16DC9EF-092A-4FEF-8A40-0E509CA79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6096001" cy="6858000"/>
          </a:xfrm>
          <a:prstGeom prst="rect">
            <a:avLst/>
          </a:prstGeom>
          <a:solidFill>
            <a:schemeClr val="bg2">
              <a:alpha val="97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1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48D0FF-59F2-4928-B78E-A54E20E72F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91625" y="685799"/>
            <a:ext cx="4816572" cy="4869981"/>
          </a:xfrm>
        </p:spPr>
        <p:txBody>
          <a:bodyPr anchor="ctr">
            <a:normAutofit/>
          </a:bodyPr>
          <a:lstStyle/>
          <a:p>
            <a:r>
              <a:rPr lang="en-GB" sz="4000">
                <a:solidFill>
                  <a:schemeClr val="tx2"/>
                </a:solidFill>
              </a:rPr>
              <a:t>Drone simulation</a:t>
            </a:r>
          </a:p>
          <a:p>
            <a:r>
              <a:rPr lang="en-GB" sz="4000">
                <a:solidFill>
                  <a:schemeClr val="tx2"/>
                </a:solidFill>
              </a:rPr>
              <a:t>By</a:t>
            </a:r>
          </a:p>
          <a:p>
            <a:r>
              <a:rPr lang="en-GB" sz="4000">
                <a:solidFill>
                  <a:schemeClr val="tx2"/>
                </a:solidFill>
              </a:rPr>
              <a:t>Martin Holen</a:t>
            </a:r>
            <a:endParaRPr lang="en-US" sz="4000">
              <a:solidFill>
                <a:schemeClr val="tx2"/>
              </a:solidFill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30BA32ED-916F-492A-A75F-97DE47C8EC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505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75"/>
    </mc:Choice>
    <mc:Fallback>
      <p:transition spd="slow" advTm="6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Opensource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Some of the programming which was done, was done on opensource software.</a:t>
            </a:r>
          </a:p>
          <a:p>
            <a:r>
              <a:rPr lang="en-GB" dirty="0"/>
              <a:t>Python libraries were opensource</a:t>
            </a:r>
          </a:p>
          <a:p>
            <a:r>
              <a:rPr lang="en-GB" dirty="0"/>
              <a:t>Unity had some opensource, with the other libraries being native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441E667-5E40-4DDB-B8CD-4DB0D06489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73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29"/>
    </mc:Choice>
    <mc:Fallback>
      <p:transition spd="slow" advTm="16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Autonomous Vehicles -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The model is made in </a:t>
            </a:r>
            <a:r>
              <a:rPr lang="en-GB" dirty="0" err="1"/>
              <a:t>keras</a:t>
            </a:r>
            <a:r>
              <a:rPr lang="en-GB" dirty="0"/>
              <a:t>.</a:t>
            </a:r>
          </a:p>
          <a:p>
            <a:r>
              <a:rPr lang="en-GB" dirty="0"/>
              <a:t>Many different components needed.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ADDFE6A-E69C-468B-B516-2F4C9AE505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8970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99"/>
    </mc:Choice>
    <mc:Fallback>
      <p:transition spd="slow" advTm="11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Autonomous vehicles - </a:t>
            </a:r>
            <a:r>
              <a:rPr lang="en-GB" dirty="0" err="1"/>
              <a:t>Grabscreen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Made by someone only referred to as Frannecklp.</a:t>
            </a:r>
          </a:p>
          <a:p>
            <a:r>
              <a:rPr lang="en-GB" dirty="0"/>
              <a:t>Grab_screen is a script which uses win32gui, win32ui, win32api.</a:t>
            </a:r>
          </a:p>
          <a:p>
            <a:r>
              <a:rPr lang="en-GB" dirty="0"/>
              <a:t>It finds the screen, saves it into memory.</a:t>
            </a:r>
          </a:p>
          <a:p>
            <a:r>
              <a:rPr lang="en-GB" dirty="0"/>
              <a:t>Then converts it into bitmap, checks that the size is compatible.</a:t>
            </a:r>
          </a:p>
          <a:p>
            <a:r>
              <a:rPr lang="en-GB" dirty="0"/>
              <a:t>Then returns it as RGB.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7C4CE16-3212-46F5-BFF3-7BE106428E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2848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97"/>
    </mc:Choice>
    <mc:Fallback>
      <p:transition spd="slow" advTm="153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 err="1"/>
              <a:t>AUTONomous</a:t>
            </a:r>
            <a:r>
              <a:rPr lang="en-GB" dirty="0"/>
              <a:t> vehicles – keyboard simulation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The code for the keyboard simulation is done by Daniel </a:t>
            </a:r>
            <a:r>
              <a:rPr lang="en-GB" dirty="0" err="1"/>
              <a:t>Kukiela</a:t>
            </a:r>
            <a:r>
              <a:rPr lang="en-GB" dirty="0"/>
              <a:t> (</a:t>
            </a:r>
            <a:r>
              <a:rPr lang="en-GB" dirty="0">
                <a:hlinkClick r:id="rId4"/>
              </a:rPr>
              <a:t>https://twitter.com/daniel_kukiela</a:t>
            </a:r>
            <a:r>
              <a:rPr lang="en-GB" dirty="0"/>
              <a:t>).</a:t>
            </a:r>
          </a:p>
          <a:p>
            <a:r>
              <a:rPr lang="en-GB" dirty="0"/>
              <a:t>It translates each keypress into hexadecimal codes.</a:t>
            </a:r>
          </a:p>
          <a:p>
            <a:r>
              <a:rPr lang="en-GB" dirty="0"/>
              <a:t>Then it applied those keys using a C-library.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751B229-4E22-4D34-A802-00A085FF10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445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40"/>
    </mc:Choice>
    <mc:Fallback>
      <p:transition spd="slow" advTm="127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 err="1"/>
              <a:t>AUTONomous</a:t>
            </a:r>
            <a:r>
              <a:rPr lang="en-GB" dirty="0"/>
              <a:t> vehicles – OCR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The OCR or object character recognition, uses </a:t>
            </a:r>
            <a:r>
              <a:rPr lang="en-GB" dirty="0" err="1"/>
              <a:t>pytesseract</a:t>
            </a:r>
            <a:r>
              <a:rPr lang="en-GB" dirty="0"/>
              <a:t>.</a:t>
            </a:r>
          </a:p>
          <a:p>
            <a:r>
              <a:rPr lang="en-GB" dirty="0" err="1"/>
              <a:t>Pytesseract</a:t>
            </a:r>
            <a:r>
              <a:rPr lang="en-GB" dirty="0"/>
              <a:t> is a python wrapper for one of googles OCR engine.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2C7F9DE-7960-40B1-830B-87CAD1DC03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0660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194"/>
    </mc:Choice>
    <mc:Fallback>
      <p:transition spd="slow" advTm="221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 err="1"/>
              <a:t>Autonomouse</a:t>
            </a:r>
            <a:r>
              <a:rPr lang="en-GB" dirty="0"/>
              <a:t> vehicles - MODEL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The Artificial Intelligence model used, is based on ALVINN.</a:t>
            </a:r>
          </a:p>
          <a:p>
            <a:r>
              <a:rPr lang="en-GB" dirty="0"/>
              <a:t>It is implemented in Keras.</a:t>
            </a:r>
          </a:p>
          <a:p>
            <a:r>
              <a:rPr lang="en-GB" dirty="0"/>
              <a:t>The model is a Q-learning model using three fully-connected layers.</a:t>
            </a:r>
          </a:p>
          <a:p>
            <a:r>
              <a:rPr lang="en-GB" dirty="0"/>
              <a:t>It takes the OCR, and </a:t>
            </a:r>
            <a:r>
              <a:rPr lang="en-GB" dirty="0" err="1"/>
              <a:t>grabscreen</a:t>
            </a:r>
            <a:r>
              <a:rPr lang="en-GB" dirty="0"/>
              <a:t> scripts as inputs.</a:t>
            </a:r>
          </a:p>
          <a:p>
            <a:r>
              <a:rPr lang="en-GB" dirty="0"/>
              <a:t>And uses the Keyboard simulation to interact with the environment.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E4400F8-6B04-4786-ACFA-96EA1FA146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CE7121-52E1-485B-9D25-1CA6D2B975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https://papers.nips.cc/paper/95-alvinn-an-autonomous-land-vehicle-in-a-neural-network.pdf  - ALVINN</a:t>
            </a:r>
          </a:p>
        </p:txBody>
      </p:sp>
    </p:spTree>
    <p:extLst>
      <p:ext uri="{BB962C8B-B14F-4D97-AF65-F5344CB8AC3E}">
        <p14:creationId xmlns:p14="http://schemas.microsoft.com/office/powerpoint/2010/main" val="300812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347"/>
    </mc:Choice>
    <mc:Fallback>
      <p:transition spd="slow" advTm="32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Demo - 1</a:t>
            </a:r>
            <a:endParaRPr lang="en-US" dirty="0"/>
          </a:p>
        </p:txBody>
      </p:sp>
      <p:pic>
        <p:nvPicPr>
          <p:cNvPr id="6" name="AxMoZB1GTs">
            <a:hlinkClick r:id="" action="ppaction://media"/>
            <a:extLst>
              <a:ext uri="{FF2B5EF4-FFF2-40B4-BE49-F238E27FC236}">
                <a16:creationId xmlns:a16="http://schemas.microsoft.com/office/drawing/2014/main" id="{5F6B0298-1532-44D2-A35A-72A4BBFE40A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88456" y="2192867"/>
            <a:ext cx="6426200" cy="3614738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0206397-A2E8-44BF-94FF-E78437AC95B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943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70"/>
    </mc:Choice>
    <mc:Fallback>
      <p:transition spd="slow" advTm="17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56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94" objId="6"/>
        <p14:stopEvt time="15810" objId="6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Demo - 2</a:t>
            </a:r>
            <a:endParaRPr lang="en-US" dirty="0"/>
          </a:p>
        </p:txBody>
      </p:sp>
      <p:pic>
        <p:nvPicPr>
          <p:cNvPr id="10" name="MHC9R7RZiF">
            <a:hlinkClick r:id="" action="ppaction://media"/>
            <a:extLst>
              <a:ext uri="{FF2B5EF4-FFF2-40B4-BE49-F238E27FC236}">
                <a16:creationId xmlns:a16="http://schemas.microsoft.com/office/drawing/2014/main" id="{F7B4EB8D-5140-4295-B44C-80B52E91B62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20258" y="2192867"/>
            <a:ext cx="6426200" cy="3614738"/>
          </a:xfr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2D75EA43-A295-4056-B295-A159D448512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1548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85"/>
    </mc:Choice>
    <mc:Fallback>
      <p:transition spd="slow" advTm="168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80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19" objId="10"/>
        <p14:stopEvt time="16885" objId="10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Demo - 3</a:t>
            </a:r>
            <a:endParaRPr lang="en-US" dirty="0"/>
          </a:p>
        </p:txBody>
      </p:sp>
      <p:pic>
        <p:nvPicPr>
          <p:cNvPr id="6" name="04gOStesLj">
            <a:hlinkClick r:id="" action="ppaction://media"/>
            <a:extLst>
              <a:ext uri="{FF2B5EF4-FFF2-40B4-BE49-F238E27FC236}">
                <a16:creationId xmlns:a16="http://schemas.microsoft.com/office/drawing/2014/main" id="{B456FB24-ED30-45CA-8282-EB35B3C1EFD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31925" y="2203450"/>
            <a:ext cx="7038975" cy="3614738"/>
          </a:xfr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873C8858-3D9C-4AF8-9182-F6D0DD6A891B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0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211"/>
    </mc:Choice>
    <mc:Fallback>
      <p:transition spd="slow" advTm="24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30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17" objId="6"/>
        <p14:triggerEvt type="onClick" time="317" objId="6"/>
        <p14:stopEvt time="23400" objId="6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2276061"/>
            <a:ext cx="10682288" cy="1507067"/>
          </a:xfrm>
        </p:spPr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A948F8-06AA-4BF1-AE36-95711D3F4C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556933"/>
            <a:ext cx="8534400" cy="361526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44910A60-FBA2-4764-A3C5-925C5BB5F3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800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13"/>
    </mc:Choice>
    <mc:Fallback>
      <p:transition spd="slow" advTm="49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Introduction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This project aims to create a simulation with an environment made for Artificial Intelligence (AI) Agents.</a:t>
            </a:r>
          </a:p>
          <a:p>
            <a:r>
              <a:rPr lang="en-GB" dirty="0"/>
              <a:t>The simulation focuses on drones to foster testing of algorithms made for flying.</a:t>
            </a:r>
          </a:p>
          <a:p>
            <a:r>
              <a:rPr lang="en-GB" dirty="0"/>
              <a:t>Unlike many other simulations, having free and open source software is important.</a:t>
            </a:r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8DA2F19-E253-4E41-B85C-A461653027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1720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00"/>
    </mc:Choice>
    <mc:Fallback>
      <p:transition spd="slow" advTm="282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Unity - Overview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Unity is an widely used game engine, which is cross platform.</a:t>
            </a:r>
          </a:p>
          <a:p>
            <a:r>
              <a:rPr lang="en-GB" dirty="0"/>
              <a:t>Unity has a free version of its software.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FF399D7-8129-44B5-9CB6-5A05FF7EEF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AFF0B0-54B9-4475-A177-E064502FF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https://web.archive.org/web/20141007104834/http://www.visionmobile.com/product/developer-economics-q3-2014/ - Unity users</a:t>
            </a:r>
          </a:p>
        </p:txBody>
      </p:sp>
    </p:spTree>
    <p:extLst>
      <p:ext uri="{BB962C8B-B14F-4D97-AF65-F5344CB8AC3E}">
        <p14:creationId xmlns:p14="http://schemas.microsoft.com/office/powerpoint/2010/main" val="16109012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79"/>
    </mc:Choice>
    <mc:Fallback>
      <p:transition spd="slow" advTm="84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Unity – Creation of agent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Unity allows for quick and easy creation of agents, using simple shapes</a:t>
            </a:r>
            <a:r>
              <a:rPr lang="en-US" dirty="0"/>
              <a:t>.</a:t>
            </a:r>
          </a:p>
          <a:p>
            <a:r>
              <a:rPr lang="en-GB" dirty="0"/>
              <a:t>T</a:t>
            </a:r>
            <a:r>
              <a:rPr lang="en-US" dirty="0"/>
              <a:t>he agent is then programmed to react to key presses, and physics is added.</a:t>
            </a:r>
          </a:p>
          <a:p>
            <a:r>
              <a:rPr lang="en-GB" dirty="0"/>
              <a:t>A</a:t>
            </a:r>
            <a:r>
              <a:rPr lang="en-US" dirty="0" err="1"/>
              <a:t>fter</a:t>
            </a:r>
            <a:r>
              <a:rPr lang="en-US" dirty="0"/>
              <a:t> which its view is set, and programmed to follow the agents movement.</a:t>
            </a:r>
            <a:endParaRPr lang="en-GB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A7602F5-48D8-4EB5-8E8E-378876936F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293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48"/>
    </mc:Choice>
    <mc:Fallback>
      <p:transition spd="slow" advTm="43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Unity – Agent Motion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192867"/>
            <a:ext cx="3577687" cy="3585450"/>
          </a:xfrm>
        </p:spPr>
        <p:txBody>
          <a:bodyPr/>
          <a:lstStyle/>
          <a:p>
            <a:r>
              <a:rPr lang="en-GB" dirty="0"/>
              <a:t>To create the force on the drone, offsets are created for each wing.</a:t>
            </a:r>
          </a:p>
          <a:p>
            <a:r>
              <a:rPr lang="en-GB" dirty="0"/>
              <a:t>An Int representing the force is also set.</a:t>
            </a:r>
          </a:p>
          <a:p>
            <a:r>
              <a:rPr lang="en-GB" dirty="0"/>
              <a:t>Then the checks for each key is created</a:t>
            </a:r>
          </a:p>
          <a:p>
            <a:r>
              <a:rPr lang="en-GB" dirty="0"/>
              <a:t>Which uses a function to add the force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617316-B802-4385-883E-52D4AE8A46A0}"/>
              </a:ext>
            </a:extLst>
          </p:cNvPr>
          <p:cNvSpPr txBox="1"/>
          <p:nvPr/>
        </p:nvSpPr>
        <p:spPr>
          <a:xfrm>
            <a:off x="4685569" y="2192867"/>
            <a:ext cx="682221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void </a:t>
            </a:r>
            <a:r>
              <a:rPr lang="en-US" sz="1400" dirty="0" err="1"/>
              <a:t>FixedUpdate</a:t>
            </a:r>
            <a:r>
              <a:rPr lang="en-US" sz="1400" dirty="0"/>
              <a:t>()</a:t>
            </a:r>
          </a:p>
          <a:p>
            <a:r>
              <a:rPr lang="en-US" sz="1400" dirty="0"/>
              <a:t>    {</a:t>
            </a:r>
          </a:p>
          <a:p>
            <a:r>
              <a:rPr lang="en-US" sz="1400" dirty="0"/>
              <a:t>	if (</a:t>
            </a:r>
            <a:r>
              <a:rPr lang="en-US" sz="1400" dirty="0" err="1"/>
              <a:t>Input.GetKey</a:t>
            </a:r>
            <a:r>
              <a:rPr lang="en-US" sz="1400" dirty="0"/>
              <a:t>("w"))</a:t>
            </a:r>
          </a:p>
          <a:p>
            <a:r>
              <a:rPr lang="en-US" sz="1400" dirty="0"/>
              <a:t>        {</a:t>
            </a:r>
          </a:p>
          <a:p>
            <a:r>
              <a:rPr lang="en-US" sz="1400" dirty="0"/>
              <a:t>         </a:t>
            </a:r>
            <a:r>
              <a:rPr lang="en-US" sz="1400" dirty="0" err="1"/>
              <a:t>AddForceToRotor</a:t>
            </a:r>
            <a:r>
              <a:rPr lang="en-US" sz="1400" dirty="0"/>
              <a:t>(</a:t>
            </a:r>
            <a:r>
              <a:rPr lang="en-US" sz="1400" dirty="0" err="1"/>
              <a:t>directionalforce</a:t>
            </a:r>
            <a:r>
              <a:rPr lang="en-US" sz="1400" dirty="0"/>
              <a:t>, (</a:t>
            </a:r>
            <a:r>
              <a:rPr lang="en-US" sz="1400" dirty="0" err="1"/>
              <a:t>rb.transform.rotation</a:t>
            </a:r>
            <a:r>
              <a:rPr lang="en-US" sz="1400" dirty="0"/>
              <a:t> * 	_</a:t>
            </a:r>
            <a:r>
              <a:rPr lang="en-US" sz="1400" dirty="0" err="1"/>
              <a:t>backLeftRotor</a:t>
            </a:r>
            <a:r>
              <a:rPr lang="en-US" sz="1400" dirty="0"/>
              <a:t>) + </a:t>
            </a:r>
            <a:r>
              <a:rPr lang="en-US" sz="1400" dirty="0" err="1"/>
              <a:t>bL.transform.position</a:t>
            </a:r>
            <a:r>
              <a:rPr lang="en-US" sz="1400" dirty="0"/>
              <a:t>);</a:t>
            </a:r>
          </a:p>
          <a:p>
            <a:r>
              <a:rPr lang="en-US" sz="1400" dirty="0"/>
              <a:t>         </a:t>
            </a:r>
          </a:p>
          <a:p>
            <a:r>
              <a:rPr lang="en-US" sz="1400" dirty="0"/>
              <a:t>	</a:t>
            </a:r>
            <a:r>
              <a:rPr lang="en-US" sz="1400" dirty="0" err="1"/>
              <a:t>AddForceToRotor</a:t>
            </a:r>
            <a:r>
              <a:rPr lang="en-US" sz="1400" dirty="0"/>
              <a:t>(</a:t>
            </a:r>
            <a:r>
              <a:rPr lang="en-US" sz="1400" dirty="0" err="1"/>
              <a:t>directionalforce</a:t>
            </a:r>
            <a:r>
              <a:rPr lang="en-US" sz="1400" dirty="0"/>
              <a:t>, (</a:t>
            </a:r>
            <a:r>
              <a:rPr lang="en-US" sz="1400" dirty="0" err="1"/>
              <a:t>rb.transform.rotation</a:t>
            </a:r>
            <a:r>
              <a:rPr lang="en-US" sz="1400" dirty="0"/>
              <a:t> * 	_</a:t>
            </a:r>
            <a:r>
              <a:rPr lang="en-US" sz="1400" dirty="0" err="1"/>
              <a:t>backRightRotor</a:t>
            </a:r>
            <a:r>
              <a:rPr lang="en-US" sz="1400" dirty="0"/>
              <a:t>) + </a:t>
            </a:r>
            <a:r>
              <a:rPr lang="en-US" sz="1400" dirty="0" err="1"/>
              <a:t>bR.transform.position</a:t>
            </a:r>
            <a:r>
              <a:rPr lang="en-US" sz="1400" dirty="0"/>
              <a:t>);</a:t>
            </a:r>
          </a:p>
          <a:p>
            <a:r>
              <a:rPr lang="en-US" sz="1400" dirty="0"/>
              <a:t>        }</a:t>
            </a:r>
          </a:p>
          <a:p>
            <a:endParaRPr lang="en-US" sz="1400" dirty="0"/>
          </a:p>
          <a:p>
            <a:r>
              <a:rPr lang="en-US" sz="1400" dirty="0"/>
              <a:t>Private void </a:t>
            </a:r>
            <a:r>
              <a:rPr lang="en-US" sz="1400" dirty="0" err="1"/>
              <a:t>AddForceToRotor</a:t>
            </a:r>
            <a:r>
              <a:rPr lang="en-US" sz="1400" dirty="0"/>
              <a:t>(float speed, Vector3 rotor)</a:t>
            </a:r>
          </a:p>
          <a:p>
            <a:r>
              <a:rPr lang="en-US" sz="1400" dirty="0"/>
              <a:t>    {</a:t>
            </a:r>
          </a:p>
          <a:p>
            <a:r>
              <a:rPr lang="en-US" sz="1400" dirty="0"/>
              <a:t>       </a:t>
            </a:r>
            <a:r>
              <a:rPr lang="en-US" sz="1400" dirty="0" err="1"/>
              <a:t>rb.AddForceAtPosition</a:t>
            </a:r>
            <a:r>
              <a:rPr lang="en-US" sz="1400" dirty="0"/>
              <a:t>(speed * </a:t>
            </a:r>
            <a:r>
              <a:rPr lang="en-US" sz="1400" dirty="0" err="1"/>
              <a:t>transform.up</a:t>
            </a:r>
            <a:r>
              <a:rPr lang="en-US" sz="1400" dirty="0"/>
              <a:t> 	* </a:t>
            </a:r>
            <a:r>
              <a:rPr lang="en-US" sz="1400" dirty="0" err="1"/>
              <a:t>Time.deltaTime</a:t>
            </a:r>
            <a:r>
              <a:rPr lang="en-US" sz="1400" dirty="0"/>
              <a:t>, rotor);</a:t>
            </a:r>
          </a:p>
          <a:p>
            <a:r>
              <a:rPr lang="en-US" sz="1400" dirty="0"/>
              <a:t>    }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B790A45B-013E-46E4-BEE8-348CEF9F95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7831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03"/>
    </mc:Choice>
    <mc:Fallback>
      <p:transition spd="slow" advTm="46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Unity – Camera Motion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5040727" cy="3615267"/>
          </a:xfrm>
        </p:spPr>
        <p:txBody>
          <a:bodyPr/>
          <a:lstStyle/>
          <a:p>
            <a:r>
              <a:rPr lang="nb-NO" dirty="0"/>
              <a:t>Creates an offset on start of the simulation</a:t>
            </a:r>
            <a:endParaRPr lang="en-US" dirty="0"/>
          </a:p>
          <a:p>
            <a:r>
              <a:rPr lang="nb-NO" dirty="0"/>
              <a:t>And it moves the camera in the same way as the agent, staying at the same offset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862BB0-0A22-4C27-8C14-5C0BC16C27DC}"/>
              </a:ext>
            </a:extLst>
          </p:cNvPr>
          <p:cNvSpPr txBox="1"/>
          <p:nvPr/>
        </p:nvSpPr>
        <p:spPr>
          <a:xfrm>
            <a:off x="6217919" y="2042117"/>
            <a:ext cx="558976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using </a:t>
            </a:r>
            <a:r>
              <a:rPr lang="en-US" sz="1400" dirty="0" err="1"/>
              <a:t>UnityEngine</a:t>
            </a:r>
            <a:r>
              <a:rPr lang="en-US" sz="1400" dirty="0"/>
              <a:t>;</a:t>
            </a:r>
          </a:p>
          <a:p>
            <a:endParaRPr lang="en-US" sz="1400" dirty="0"/>
          </a:p>
          <a:p>
            <a:r>
              <a:rPr lang="en-US" sz="1400" dirty="0"/>
              <a:t>public class </a:t>
            </a:r>
            <a:r>
              <a:rPr lang="en-US" sz="1400" dirty="0" err="1"/>
              <a:t>CameraController</a:t>
            </a:r>
            <a:r>
              <a:rPr lang="en-US" sz="1400" dirty="0"/>
              <a:t> : </a:t>
            </a:r>
            <a:r>
              <a:rPr lang="en-US" sz="1400" dirty="0" err="1"/>
              <a:t>MonoBehaviour</a:t>
            </a:r>
            <a:r>
              <a:rPr lang="en-US" sz="1400" dirty="0"/>
              <a:t> {</a:t>
            </a:r>
          </a:p>
          <a:p>
            <a:endParaRPr lang="en-US" sz="1400" dirty="0"/>
          </a:p>
          <a:p>
            <a:r>
              <a:rPr lang="en-US" sz="1400" dirty="0"/>
              <a:t>    public </a:t>
            </a:r>
            <a:r>
              <a:rPr lang="en-US" sz="1400" dirty="0" err="1"/>
              <a:t>GameObject</a:t>
            </a:r>
            <a:r>
              <a:rPr lang="en-US" sz="1400" dirty="0"/>
              <a:t> chopper;</a:t>
            </a:r>
          </a:p>
          <a:p>
            <a:endParaRPr lang="en-US" sz="1400" dirty="0"/>
          </a:p>
          <a:p>
            <a:r>
              <a:rPr lang="en-US" sz="1400" dirty="0"/>
              <a:t>    private Vector3 offset;</a:t>
            </a:r>
          </a:p>
          <a:p>
            <a:endParaRPr lang="en-US" sz="1400" dirty="0"/>
          </a:p>
          <a:p>
            <a:endParaRPr lang="en-US" sz="1400" dirty="0"/>
          </a:p>
          <a:p>
            <a:r>
              <a:rPr lang="en-US" sz="1400" dirty="0"/>
              <a:t>	void Start () {</a:t>
            </a:r>
          </a:p>
          <a:p>
            <a:r>
              <a:rPr lang="en-US" sz="1400" dirty="0"/>
              <a:t>	offset = </a:t>
            </a:r>
            <a:r>
              <a:rPr lang="en-US" sz="1400" dirty="0" err="1"/>
              <a:t>transform.position</a:t>
            </a:r>
            <a:r>
              <a:rPr lang="en-US" sz="1400" dirty="0"/>
              <a:t> - </a:t>
            </a:r>
            <a:r>
              <a:rPr lang="en-US" sz="1400" dirty="0" err="1"/>
              <a:t>chopper.transform.position</a:t>
            </a:r>
            <a:r>
              <a:rPr lang="en-US" sz="1400" dirty="0"/>
              <a:t>;</a:t>
            </a:r>
          </a:p>
          <a:p>
            <a:r>
              <a:rPr lang="en-US" sz="1400" dirty="0"/>
              <a:t>	}</a:t>
            </a:r>
          </a:p>
          <a:p>
            <a:r>
              <a:rPr lang="en-US" sz="1400" dirty="0"/>
              <a:t>	</a:t>
            </a:r>
          </a:p>
          <a:p>
            <a:r>
              <a:rPr lang="en-US" sz="1400" dirty="0"/>
              <a:t>	void </a:t>
            </a:r>
            <a:r>
              <a:rPr lang="en-US" sz="1400" dirty="0" err="1"/>
              <a:t>LateUpdate</a:t>
            </a:r>
            <a:r>
              <a:rPr lang="en-US" sz="1400" dirty="0"/>
              <a:t> () {</a:t>
            </a:r>
          </a:p>
          <a:p>
            <a:r>
              <a:rPr lang="en-US" sz="1400" dirty="0"/>
              <a:t>	</a:t>
            </a:r>
            <a:r>
              <a:rPr lang="en-US" sz="1400" dirty="0" err="1"/>
              <a:t>transform.position</a:t>
            </a:r>
            <a:r>
              <a:rPr lang="en-US" sz="1400" dirty="0"/>
              <a:t> = </a:t>
            </a:r>
            <a:r>
              <a:rPr lang="en-US" sz="1400" dirty="0" err="1"/>
              <a:t>chopper.transform.position</a:t>
            </a:r>
            <a:r>
              <a:rPr lang="en-US" sz="1400" dirty="0"/>
              <a:t> + offset;</a:t>
            </a:r>
          </a:p>
          <a:p>
            <a:r>
              <a:rPr lang="en-US" sz="1400" dirty="0"/>
              <a:t>	}</a:t>
            </a:r>
          </a:p>
          <a:p>
            <a:r>
              <a:rPr lang="en-US" sz="1400" dirty="0"/>
              <a:t>}</a:t>
            </a:r>
          </a:p>
          <a:p>
            <a:endParaRPr lang="en-US" sz="1400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E0A003F-B040-4CEF-8B48-12E3CE878E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024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611"/>
    </mc:Choice>
    <mc:Fallback>
      <p:transition spd="slow" advTm="156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Unity – Creation of environment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Unity allows for environment to be created using the 3D object terrain.</a:t>
            </a:r>
          </a:p>
          <a:p>
            <a:r>
              <a:rPr lang="en-GB" dirty="0"/>
              <a:t>The terrains shape can then be changed.</a:t>
            </a:r>
          </a:p>
          <a:p>
            <a:r>
              <a:rPr lang="en-GB" dirty="0"/>
              <a:t>This change of terrain shape can be useful when the drone is able to navigate its environment</a:t>
            </a:r>
          </a:p>
          <a:p>
            <a:r>
              <a:rPr lang="en-GB" dirty="0"/>
              <a:t>Then a reward is calculated from where the drone is relative to the goal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DD9E704B-7A30-463F-843D-CB89D4AC94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6620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14"/>
    </mc:Choice>
    <mc:Fallback>
      <p:transition spd="slow" advTm="410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Unity – environment </a:t>
            </a:r>
            <a:r>
              <a:rPr lang="en-GB" dirty="0" err="1"/>
              <a:t>Automater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836751"/>
            <a:ext cx="3784421" cy="4627659"/>
          </a:xfrm>
        </p:spPr>
        <p:txBody>
          <a:bodyPr/>
          <a:lstStyle/>
          <a:p>
            <a:r>
              <a:rPr lang="en-GB" dirty="0"/>
              <a:t>Random variable created at the start</a:t>
            </a:r>
          </a:p>
          <a:p>
            <a:r>
              <a:rPr lang="en-GB" dirty="0"/>
              <a:t>Then taking the inputs of depth, width, breadth and scale, the terrain is created. After calling the function which calculates the height at each point.</a:t>
            </a:r>
          </a:p>
          <a:p>
            <a:r>
              <a:rPr lang="en-GB" dirty="0"/>
              <a:t>This height is calculated using the random variables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9ABA75-DCD6-4773-8FA4-C46B95AC81FB}"/>
              </a:ext>
            </a:extLst>
          </p:cNvPr>
          <p:cNvSpPr txBox="1"/>
          <p:nvPr/>
        </p:nvSpPr>
        <p:spPr>
          <a:xfrm>
            <a:off x="5518205" y="1748453"/>
            <a:ext cx="598958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dirty="0"/>
              <a:t>void Start() {</a:t>
            </a:r>
          </a:p>
          <a:p>
            <a:r>
              <a:rPr lang="en-US" sz="1300" dirty="0"/>
              <a:t>        </a:t>
            </a:r>
            <a:r>
              <a:rPr lang="en-US" sz="1300" dirty="0" err="1"/>
              <a:t>offsetX</a:t>
            </a:r>
            <a:r>
              <a:rPr lang="en-US" sz="1300" dirty="0"/>
              <a:t> = </a:t>
            </a:r>
            <a:r>
              <a:rPr lang="en-US" sz="1300" dirty="0" err="1"/>
              <a:t>Random.RandomRange</a:t>
            </a:r>
            <a:r>
              <a:rPr lang="en-US" sz="1300" dirty="0"/>
              <a:t>(0f, 9999f);</a:t>
            </a:r>
          </a:p>
          <a:p>
            <a:r>
              <a:rPr lang="en-US" sz="1300" dirty="0"/>
              <a:t>        </a:t>
            </a:r>
            <a:r>
              <a:rPr lang="en-US" sz="1300" dirty="0" err="1"/>
              <a:t>offsetY</a:t>
            </a:r>
            <a:r>
              <a:rPr lang="en-US" sz="1300" dirty="0"/>
              <a:t> = </a:t>
            </a:r>
            <a:r>
              <a:rPr lang="en-US" sz="1300" dirty="0" err="1"/>
              <a:t>Random.RandomRange</a:t>
            </a:r>
            <a:r>
              <a:rPr lang="en-US" sz="1300" dirty="0"/>
              <a:t>(0f, 9999f);</a:t>
            </a:r>
          </a:p>
          <a:p>
            <a:r>
              <a:rPr lang="en-US" sz="1300" dirty="0"/>
              <a:t>    }</a:t>
            </a:r>
          </a:p>
          <a:p>
            <a:endParaRPr lang="en-US" sz="1300" dirty="0"/>
          </a:p>
          <a:p>
            <a:r>
              <a:rPr lang="it-IT" sz="1300" dirty="0"/>
              <a:t>terrain.terrainData = GenerateTerrain(terrain.terrainData);</a:t>
            </a:r>
          </a:p>
          <a:p>
            <a:endParaRPr lang="it-IT" sz="1300" dirty="0"/>
          </a:p>
          <a:p>
            <a:r>
              <a:rPr lang="en-US" sz="1300" dirty="0"/>
              <a:t> </a:t>
            </a:r>
            <a:r>
              <a:rPr lang="en-US" sz="1300" dirty="0" err="1"/>
              <a:t>TerrainData</a:t>
            </a:r>
            <a:r>
              <a:rPr lang="en-US" sz="1300" dirty="0"/>
              <a:t> </a:t>
            </a:r>
            <a:r>
              <a:rPr lang="en-US" sz="1300" dirty="0" err="1"/>
              <a:t>GenerateTerrain</a:t>
            </a:r>
            <a:r>
              <a:rPr lang="en-US" sz="1300" dirty="0"/>
              <a:t>(</a:t>
            </a:r>
            <a:r>
              <a:rPr lang="en-US" sz="1300" dirty="0" err="1"/>
              <a:t>TerrainData</a:t>
            </a:r>
            <a:r>
              <a:rPr lang="en-US" sz="1300" dirty="0"/>
              <a:t> </a:t>
            </a:r>
            <a:r>
              <a:rPr lang="en-US" sz="1300" dirty="0" err="1"/>
              <a:t>terrainData</a:t>
            </a:r>
            <a:r>
              <a:rPr lang="en-US" sz="1300" dirty="0"/>
              <a:t>){</a:t>
            </a:r>
          </a:p>
          <a:p>
            <a:r>
              <a:rPr lang="en-US" sz="1300" dirty="0"/>
              <a:t> …</a:t>
            </a:r>
          </a:p>
          <a:p>
            <a:r>
              <a:rPr lang="en-US" sz="1300" dirty="0"/>
              <a:t> </a:t>
            </a:r>
            <a:r>
              <a:rPr lang="en-US" sz="1300" dirty="0" err="1"/>
              <a:t>terrainData.SetHeights</a:t>
            </a:r>
            <a:r>
              <a:rPr lang="en-US" sz="1300" dirty="0"/>
              <a:t>(0, 0, </a:t>
            </a:r>
            <a:r>
              <a:rPr lang="en-US" sz="1300" dirty="0" err="1"/>
              <a:t>GenerateHeights</a:t>
            </a:r>
            <a:r>
              <a:rPr lang="en-US" sz="1300" dirty="0"/>
              <a:t>());</a:t>
            </a:r>
          </a:p>
          <a:p>
            <a:r>
              <a:rPr lang="en-US" sz="1300" dirty="0"/>
              <a:t>}</a:t>
            </a:r>
          </a:p>
          <a:p>
            <a:endParaRPr lang="en-US" sz="1300" dirty="0"/>
          </a:p>
          <a:p>
            <a:r>
              <a:rPr lang="en-US" sz="1300" dirty="0"/>
              <a:t> float[,] </a:t>
            </a:r>
            <a:r>
              <a:rPr lang="en-US" sz="1300" dirty="0" err="1"/>
              <a:t>GenerateHeights</a:t>
            </a:r>
            <a:r>
              <a:rPr lang="en-US" sz="1300" dirty="0"/>
              <a:t>() {</a:t>
            </a:r>
          </a:p>
          <a:p>
            <a:r>
              <a:rPr lang="en-US" sz="1300" dirty="0"/>
              <a:t> …</a:t>
            </a:r>
          </a:p>
          <a:p>
            <a:r>
              <a:rPr lang="en-US" sz="1300" dirty="0"/>
              <a:t> heights[x, y] = </a:t>
            </a:r>
            <a:r>
              <a:rPr lang="en-US" sz="1300" dirty="0" err="1"/>
              <a:t>CalculateHeight</a:t>
            </a:r>
            <a:r>
              <a:rPr lang="en-US" sz="1300" dirty="0"/>
              <a:t>(x, y);</a:t>
            </a:r>
          </a:p>
          <a:p>
            <a:r>
              <a:rPr lang="en-US" sz="1300" dirty="0"/>
              <a:t>}</a:t>
            </a:r>
          </a:p>
          <a:p>
            <a:endParaRPr lang="en-US" sz="1300" dirty="0"/>
          </a:p>
          <a:p>
            <a:r>
              <a:rPr lang="en-US" sz="1300" dirty="0"/>
              <a:t>float </a:t>
            </a:r>
            <a:r>
              <a:rPr lang="en-US" sz="1300" dirty="0" err="1"/>
              <a:t>CalculateHeight</a:t>
            </a:r>
            <a:r>
              <a:rPr lang="en-US" sz="1300" dirty="0"/>
              <a:t>(int x, int y)</a:t>
            </a:r>
          </a:p>
          <a:p>
            <a:r>
              <a:rPr lang="en-US" sz="1300" dirty="0"/>
              <a:t>    {</a:t>
            </a:r>
          </a:p>
          <a:p>
            <a:r>
              <a:rPr lang="en-US" sz="1300" dirty="0"/>
              <a:t>        float </a:t>
            </a:r>
            <a:r>
              <a:rPr lang="en-US" sz="1300" dirty="0" err="1"/>
              <a:t>xCoord</a:t>
            </a:r>
            <a:r>
              <a:rPr lang="en-US" sz="1300" dirty="0"/>
              <a:t> = (float)x / width * scale + </a:t>
            </a:r>
            <a:r>
              <a:rPr lang="en-US" sz="1300" dirty="0" err="1"/>
              <a:t>offsetX</a:t>
            </a:r>
            <a:r>
              <a:rPr lang="en-US" sz="1300" dirty="0"/>
              <a:t>;</a:t>
            </a:r>
          </a:p>
          <a:p>
            <a:r>
              <a:rPr lang="en-US" sz="1300" dirty="0"/>
              <a:t>        float </a:t>
            </a:r>
            <a:r>
              <a:rPr lang="en-US" sz="1300" dirty="0" err="1"/>
              <a:t>yCoord</a:t>
            </a:r>
            <a:r>
              <a:rPr lang="en-US" sz="1300" dirty="0"/>
              <a:t> = (float)y / </a:t>
            </a:r>
            <a:r>
              <a:rPr lang="en-US" sz="1300" dirty="0" err="1"/>
              <a:t>bredth</a:t>
            </a:r>
            <a:r>
              <a:rPr lang="en-US" sz="1300" dirty="0"/>
              <a:t> * scale + </a:t>
            </a:r>
            <a:r>
              <a:rPr lang="en-US" sz="1300" dirty="0" err="1"/>
              <a:t>offsetY</a:t>
            </a:r>
            <a:r>
              <a:rPr lang="en-US" sz="1300" dirty="0"/>
              <a:t>;</a:t>
            </a:r>
          </a:p>
          <a:p>
            <a:endParaRPr lang="en-US" sz="1300" dirty="0"/>
          </a:p>
          <a:p>
            <a:r>
              <a:rPr lang="en-US" sz="1300" dirty="0"/>
              <a:t>        return </a:t>
            </a:r>
            <a:r>
              <a:rPr lang="en-US" sz="1300" dirty="0" err="1"/>
              <a:t>Mathf.PerlinNoise</a:t>
            </a:r>
            <a:r>
              <a:rPr lang="en-US" sz="1300" dirty="0"/>
              <a:t>(</a:t>
            </a:r>
            <a:r>
              <a:rPr lang="en-US" sz="1300" dirty="0" err="1"/>
              <a:t>xCoord</a:t>
            </a:r>
            <a:r>
              <a:rPr lang="en-US" sz="1300" dirty="0"/>
              <a:t>, </a:t>
            </a:r>
            <a:r>
              <a:rPr lang="en-US" sz="1300" dirty="0" err="1"/>
              <a:t>yCoord</a:t>
            </a:r>
            <a:r>
              <a:rPr lang="en-US" sz="1300" dirty="0"/>
              <a:t>);</a:t>
            </a:r>
          </a:p>
          <a:p>
            <a:r>
              <a:rPr lang="en-US" sz="1300" dirty="0"/>
              <a:t> }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C3CDF38-EB02-4093-96F0-8407B1C042F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605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76"/>
    </mc:Choice>
    <mc:Fallback>
      <p:transition spd="slow" advTm="34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2CB1F-3A0F-43E9-BB9E-EB545CDAE0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685800"/>
            <a:ext cx="8534400" cy="1507067"/>
          </a:xfrm>
        </p:spPr>
        <p:txBody>
          <a:bodyPr/>
          <a:lstStyle/>
          <a:p>
            <a:r>
              <a:rPr lang="en-GB" dirty="0"/>
              <a:t>Free software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CA96AC-654B-4B9F-B750-21972469AB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2435087"/>
            <a:ext cx="8534400" cy="3615267"/>
          </a:xfrm>
        </p:spPr>
        <p:txBody>
          <a:bodyPr/>
          <a:lstStyle/>
          <a:p>
            <a:r>
              <a:rPr lang="en-GB" dirty="0"/>
              <a:t>Unity has a free version, which allows anyone to use it.</a:t>
            </a:r>
          </a:p>
          <a:p>
            <a:r>
              <a:rPr lang="en-GB" dirty="0"/>
              <a:t>Many other simulations are not free.</a:t>
            </a:r>
          </a:p>
          <a:p>
            <a:r>
              <a:rPr lang="en-GB" dirty="0"/>
              <a:t>Those simulations that are free, may not suit your need.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85C6AEC-212D-423D-8331-06C5FB055C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9779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301"/>
    </mc:Choice>
    <mc:Fallback>
      <p:transition spd="slow" advTm="26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469</TotalTime>
  <Words>782</Words>
  <Application>Microsoft Office PowerPoint</Application>
  <PresentationFormat>Widescreen</PresentationFormat>
  <Paragraphs>122</Paragraphs>
  <Slides>19</Slides>
  <Notes>0</Notes>
  <HiddenSlides>0</HiddenSlides>
  <MMClips>22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Century Gothic</vt:lpstr>
      <vt:lpstr>Wingdings 3</vt:lpstr>
      <vt:lpstr>Slice</vt:lpstr>
      <vt:lpstr>IKT442</vt:lpstr>
      <vt:lpstr>Introduction</vt:lpstr>
      <vt:lpstr>Unity - Overview</vt:lpstr>
      <vt:lpstr>Unity – Creation of agent</vt:lpstr>
      <vt:lpstr>Unity – Agent Motion</vt:lpstr>
      <vt:lpstr>Unity – Camera Motion</vt:lpstr>
      <vt:lpstr>Unity – Creation of environment</vt:lpstr>
      <vt:lpstr>Unity – environment Automater</vt:lpstr>
      <vt:lpstr>Free software</vt:lpstr>
      <vt:lpstr>Opensource</vt:lpstr>
      <vt:lpstr>Autonomous Vehicles - Overview</vt:lpstr>
      <vt:lpstr>Autonomous vehicles - Grabscreen</vt:lpstr>
      <vt:lpstr>AUTONomous vehicles – keyboard simulation</vt:lpstr>
      <vt:lpstr>AUTONomous vehicles – OCR</vt:lpstr>
      <vt:lpstr>Autonomouse vehicles - MODEL</vt:lpstr>
      <vt:lpstr>Demo - 1</vt:lpstr>
      <vt:lpstr>Demo - 2</vt:lpstr>
      <vt:lpstr>Demo - 3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IKT442</dc:title>
  <dc:creator>Martin Holen</dc:creator>
  <cp:lastModifiedBy>Martin Holen</cp:lastModifiedBy>
  <cp:revision>19</cp:revision>
  <dcterms:created xsi:type="dcterms:W3CDTF">2018-12-21T09:04:11Z</dcterms:created>
  <dcterms:modified xsi:type="dcterms:W3CDTF">2018-12-21T16:54:03Z</dcterms:modified>
</cp:coreProperties>
</file>